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7D70E9-575D-377D-8F81-A5945A2AD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CE651D6-68F7-6807-7716-F9A3E012C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B5F04F-B203-473F-0375-41B2E203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B666-67A9-43E6-BB55-6FA4D30EFA4E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1774E85-1C8A-0F5E-9DCC-B5542B811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5B9C29-D226-42E4-E885-2CFF7DC69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AFC8-CEE3-466C-AE5D-11DE32E5D2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592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17A3BC-5AC3-5934-A12B-B74FD3A7F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4CFE02E-C61C-25B4-248A-4BEBD5630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4DD7E2-AC35-1D90-094D-D0D33A429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B666-67A9-43E6-BB55-6FA4D30EFA4E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2FAD5F-4B0D-BB4F-4013-D9BD5EC80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3BCEDB1-53AA-D1F2-6FB5-078B7724A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AFC8-CEE3-466C-AE5D-11DE32E5D2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450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B159590-6B1F-F1CB-4A88-C96A0A5A38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F9A5D10-1F99-481C-AC68-6D78588A1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A84DA7-316B-BE8D-9BDF-BBE37A379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B666-67A9-43E6-BB55-6FA4D30EFA4E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F53FF9B-C190-3223-5018-CB320D8A1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B69471-3CFB-3B9D-C870-E11B5ED61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AFC8-CEE3-466C-AE5D-11DE32E5D2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423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20728B-698B-D8BF-44D8-7FDC7F4F8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8AC34B-7027-D540-7A09-F7477D3C4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819570-4A7A-6DC5-EDD3-BB4371744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B666-67A9-43E6-BB55-6FA4D30EFA4E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967500-5409-9EFB-FE49-196EFC280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1B891E-53CE-E570-896F-4322C55C6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AFC8-CEE3-466C-AE5D-11DE32E5D2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024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35D7D-425C-D4C3-209B-CDFD6F9A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495BDC-7689-2829-10BF-906115C51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972198-997E-3B98-CDB7-5FBB9AB7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B666-67A9-43E6-BB55-6FA4D30EFA4E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367709-4F43-F569-0CED-0D5F11936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85D63D-EE66-53FC-9892-B057A2127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AFC8-CEE3-466C-AE5D-11DE32E5D2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586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3B349B-B0DA-AF30-FC6E-3BCD5B607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B2EE2B-AD40-6533-B965-F30BA9B708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5DDA93-98D9-E931-F5E9-4DD12ED44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49F5FB0-C0E4-0F11-2D49-9234B515A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B666-67A9-43E6-BB55-6FA4D30EFA4E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837752F-525B-17E6-218C-09773E0EA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D43DFDE-FCD5-2EA9-4A20-0F5D6250B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AFC8-CEE3-466C-AE5D-11DE32E5D2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140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D30636-DE6B-A508-8CDB-4562032AF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8B0C45-7661-2EDF-9689-1F3D36565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3252168-5787-0823-F722-126049018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DE81EC3-0EF8-C551-EBB2-AEAF22851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932B7D2-3278-249F-8D1B-FFC6CC280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400F1EC-87C4-AE55-17E0-EB20672D9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B666-67A9-43E6-BB55-6FA4D30EFA4E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6021DA1-AE48-A8F6-5519-F0C77FD2F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A71E5C-54D5-D3F1-BEEE-5B1CB3309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AFC8-CEE3-466C-AE5D-11DE32E5D2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708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48DD3D-CCEF-57E3-ABDC-AADD3DFC4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D50149C-E256-09B7-26EE-F400AE14B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B666-67A9-43E6-BB55-6FA4D30EFA4E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54B553F-09A3-186C-D775-F00ECE25D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4DCCB75-5975-2B16-C4AC-AD7166734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AFC8-CEE3-466C-AE5D-11DE32E5D2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716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35E8B91-AD08-39BF-606D-8746BC582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B666-67A9-43E6-BB55-6FA4D30EFA4E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AF92CCC-B117-3E5A-5DAF-CBD245559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1C2E344-80E5-C3B8-8C92-13BF82243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AFC8-CEE3-466C-AE5D-11DE32E5D2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45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D35FDE-255A-8061-52B8-E0637E4DC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7E5C10-BCB2-3403-BE32-D81683CC8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9F9800B-0167-F963-223B-B922B8C22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809868B-E212-6202-B5A5-FC9D2062E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B666-67A9-43E6-BB55-6FA4D30EFA4E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0F388E7-5D7A-55D4-2BEA-602B4E5EF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47E1743-9B0D-5A57-AD3F-3A2AEC1F6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AFC8-CEE3-466C-AE5D-11DE32E5D2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036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1DD196-8B5D-36D2-A976-06A3DF9CE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F5658A0-C7F7-0F49-63FA-4091CF7FE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24E76F8-6E4A-A4F4-B98F-4F05D0F004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5BE632-F7CC-0F4D-480B-F2044447E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B666-67A9-43E6-BB55-6FA4D30EFA4E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36F8C54-B6AD-1175-0CDF-631F9301C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40A39B-E465-159D-20A3-E48555483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AFC8-CEE3-466C-AE5D-11DE32E5D2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24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71D6B6A-592F-2DD9-D003-25EB8C582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BABACA8-0848-F741-6250-DD2583F52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4E6B56-C445-69A4-E105-22BDC78FA5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B666-67A9-43E6-BB55-6FA4D30EFA4E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FC5AC5-6E6B-5A50-4D37-1FE44D464C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1C89CA-7656-4EB3-0474-1A5209AD5F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0AFC8-CEE3-466C-AE5D-11DE32E5D2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939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5E2BC1-AA95-753D-A2CC-5AB2523518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MRI/ CT/ Scintigrafie/doorlichten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BD5469-537B-86BE-5B60-DB9E477171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Beeldvormende technieken</a:t>
            </a:r>
          </a:p>
        </p:txBody>
      </p:sp>
    </p:spTree>
    <p:extLst>
      <p:ext uri="{BB962C8B-B14F-4D97-AF65-F5344CB8AC3E}">
        <p14:creationId xmlns:p14="http://schemas.microsoft.com/office/powerpoint/2010/main" val="1316852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8F56BDB9-07B2-1B79-48C1-C70315E1B5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24" b="1"/>
          <a:stretch/>
        </p:blipFill>
        <p:spPr>
          <a:xfrm>
            <a:off x="5182104" y="10"/>
            <a:ext cx="7009896" cy="6857990"/>
          </a:xfrm>
          <a:custGeom>
            <a:avLst/>
            <a:gdLst/>
            <a:ahLst/>
            <a:cxnLst/>
            <a:rect l="l" t="t" r="r" b="b"/>
            <a:pathLst>
              <a:path w="7009896" h="6858000">
                <a:moveTo>
                  <a:pt x="0" y="0"/>
                </a:moveTo>
                <a:lnTo>
                  <a:pt x="7009896" y="0"/>
                </a:lnTo>
                <a:lnTo>
                  <a:pt x="7009896" y="6858000"/>
                </a:lnTo>
                <a:lnTo>
                  <a:pt x="21616" y="6858000"/>
                </a:lnTo>
                <a:lnTo>
                  <a:pt x="129867" y="6647018"/>
                </a:lnTo>
                <a:cubicBezTo>
                  <a:pt x="1043295" y="4758249"/>
                  <a:pt x="1332296" y="2559611"/>
                  <a:pt x="814641" y="380651"/>
                </a:cubicBezTo>
                <a:lnTo>
                  <a:pt x="714685" y="1"/>
                </a:lnTo>
                <a:lnTo>
                  <a:pt x="0" y="1"/>
                </a:lnTo>
                <a:close/>
              </a:path>
            </a:pathLst>
          </a:cu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FDF4720-5445-47BE-89FE-E40D1AE6F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480073" cy="6858002"/>
          </a:xfrm>
          <a:custGeom>
            <a:avLst/>
            <a:gdLst>
              <a:gd name="connsiteX0" fmla="*/ 6130244 w 6480073"/>
              <a:gd name="connsiteY0" fmla="*/ 0 h 6858002"/>
              <a:gd name="connsiteX1" fmla="*/ 6212951 w 6480073"/>
              <a:gd name="connsiteY1" fmla="*/ 314584 h 6858002"/>
              <a:gd name="connsiteX2" fmla="*/ 5540779 w 6480073"/>
              <a:gd name="connsiteY2" fmla="*/ 6756649 h 6858002"/>
              <a:gd name="connsiteX3" fmla="*/ 5489971 w 6480073"/>
              <a:gd name="connsiteY3" fmla="*/ 6858002 h 6858002"/>
              <a:gd name="connsiteX4" fmla="*/ 0 w 6480073"/>
              <a:gd name="connsiteY4" fmla="*/ 6858002 h 6858002"/>
              <a:gd name="connsiteX5" fmla="*/ 0 w 6480073"/>
              <a:gd name="connsiteY5" fmla="*/ 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80073" h="6858002">
                <a:moveTo>
                  <a:pt x="6130244" y="0"/>
                </a:moveTo>
                <a:lnTo>
                  <a:pt x="6212951" y="314584"/>
                </a:lnTo>
                <a:cubicBezTo>
                  <a:pt x="6745828" y="2551616"/>
                  <a:pt x="6460994" y="4808873"/>
                  <a:pt x="5540779" y="6756649"/>
                </a:cubicBezTo>
                <a:lnTo>
                  <a:pt x="5489971" y="6858002"/>
                </a:lnTo>
                <a:lnTo>
                  <a:pt x="0" y="685800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AC8710B4-A815-4082-9E4F-F13A000709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49216" cy="6858001"/>
          </a:xfrm>
          <a:custGeom>
            <a:avLst/>
            <a:gdLst>
              <a:gd name="connsiteX0" fmla="*/ 0 w 6249216"/>
              <a:gd name="connsiteY0" fmla="*/ 0 h 6858001"/>
              <a:gd name="connsiteX1" fmla="*/ 5893742 w 6249216"/>
              <a:gd name="connsiteY1" fmla="*/ 1 h 6858001"/>
              <a:gd name="connsiteX2" fmla="*/ 5993697 w 6249216"/>
              <a:gd name="connsiteY2" fmla="*/ 380651 h 6858001"/>
              <a:gd name="connsiteX3" fmla="*/ 5308924 w 6249216"/>
              <a:gd name="connsiteY3" fmla="*/ 6647018 h 6858001"/>
              <a:gd name="connsiteX4" fmla="*/ 5200672 w 6249216"/>
              <a:gd name="connsiteY4" fmla="*/ 6858001 h 6858001"/>
              <a:gd name="connsiteX5" fmla="*/ 1 w 6249216"/>
              <a:gd name="connsiteY5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49216" h="6858001">
                <a:moveTo>
                  <a:pt x="0" y="0"/>
                </a:moveTo>
                <a:lnTo>
                  <a:pt x="5893742" y="1"/>
                </a:lnTo>
                <a:lnTo>
                  <a:pt x="5993697" y="380651"/>
                </a:lnTo>
                <a:cubicBezTo>
                  <a:pt x="6511353" y="2559611"/>
                  <a:pt x="6222352" y="4758249"/>
                  <a:pt x="5308924" y="6647018"/>
                </a:cubicBezTo>
                <a:lnTo>
                  <a:pt x="5200672" y="6858001"/>
                </a:lnTo>
                <a:lnTo>
                  <a:pt x="1" y="685800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718231-CC3B-9059-66FC-461712A48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396289"/>
            <a:ext cx="4782458" cy="1325563"/>
          </a:xfrm>
        </p:spPr>
        <p:txBody>
          <a:bodyPr>
            <a:normAutofit/>
          </a:bodyPr>
          <a:lstStyle/>
          <a:p>
            <a:r>
              <a:rPr lang="nl-NL" dirty="0"/>
              <a:t>Doorlichten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1FC406-1168-1C8E-A4C3-FE028E443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71982"/>
            <a:ext cx="4782458" cy="3181684"/>
          </a:xfrm>
        </p:spPr>
        <p:txBody>
          <a:bodyPr anchor="t">
            <a:normAutofit/>
          </a:bodyPr>
          <a:lstStyle/>
          <a:p>
            <a:r>
              <a:rPr lang="nl-NL" sz="1800" dirty="0"/>
              <a:t>Röntgenopnames van organen in beweging</a:t>
            </a:r>
          </a:p>
          <a:p>
            <a:r>
              <a:rPr lang="nl-NL" sz="1800" dirty="0"/>
              <a:t>Contrastmiddelen: </a:t>
            </a:r>
          </a:p>
          <a:p>
            <a:pPr lvl="1"/>
            <a:r>
              <a:rPr lang="nl-NL" sz="1800" dirty="0"/>
              <a:t>Toedienen via bloedvaten, urinebuis of in gewrichten (Jodium)</a:t>
            </a:r>
          </a:p>
          <a:p>
            <a:pPr lvl="1"/>
            <a:r>
              <a:rPr lang="nl-NL" sz="1800" dirty="0"/>
              <a:t>Toedienen via MDK (Barium)</a:t>
            </a:r>
          </a:p>
          <a:p>
            <a:r>
              <a:rPr lang="nl-NL" sz="1800" dirty="0"/>
              <a:t>Hogere belasting röntgenstraling dan </a:t>
            </a:r>
            <a:r>
              <a:rPr lang="nl-NL" sz="1800" dirty="0" err="1"/>
              <a:t>rö</a:t>
            </a:r>
            <a:r>
              <a:rPr lang="nl-NL" sz="1800" dirty="0"/>
              <a:t>-foto</a:t>
            </a:r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7663702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8C3E7D-8FEE-77C1-132E-4F09FAD4C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Vergelijken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1694AB-C10E-9EA4-1921-881FCF76A2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/>
              <a:t>MRI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AD11-2F9A-3B7F-B668-7E2EE9411B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Magnetisch straling</a:t>
            </a:r>
          </a:p>
          <a:p>
            <a:r>
              <a:rPr lang="nl-NL" dirty="0"/>
              <a:t>Veilige straling</a:t>
            </a:r>
          </a:p>
          <a:p>
            <a:r>
              <a:rPr lang="nl-NL" dirty="0"/>
              <a:t>3D beeld</a:t>
            </a:r>
          </a:p>
          <a:p>
            <a:r>
              <a:rPr lang="nl-NL" dirty="0"/>
              <a:t>Weke delen goed in beeld</a:t>
            </a:r>
          </a:p>
          <a:p>
            <a:r>
              <a:rPr lang="nl-NL" dirty="0"/>
              <a:t>Langer (45 minuten)</a:t>
            </a:r>
          </a:p>
          <a:p>
            <a:r>
              <a:rPr lang="nl-NL" dirty="0"/>
              <a:t>Beperkt deel van het lichaam</a:t>
            </a:r>
          </a:p>
          <a:p>
            <a:r>
              <a:rPr lang="nl-NL" dirty="0"/>
              <a:t>Pezen en gewrichten</a:t>
            </a:r>
          </a:p>
          <a:p>
            <a:r>
              <a:rPr lang="nl-NL"/>
              <a:t>Veel herrie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D495EC3-75F3-FA7F-862A-6881AA519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l-NL" dirty="0"/>
              <a:t>CT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2E80F50-9CE6-91B8-61A2-727FE821B9B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Röntgenstraling</a:t>
            </a:r>
          </a:p>
          <a:p>
            <a:r>
              <a:rPr lang="nl-NL" dirty="0"/>
              <a:t>Ioniserende straling</a:t>
            </a:r>
          </a:p>
          <a:p>
            <a:r>
              <a:rPr lang="nl-NL" dirty="0"/>
              <a:t>3D beeld</a:t>
            </a:r>
          </a:p>
          <a:p>
            <a:r>
              <a:rPr lang="nl-NL" dirty="0"/>
              <a:t>Met name botbreuken </a:t>
            </a:r>
            <a:r>
              <a:rPr lang="nl-NL" dirty="0" err="1"/>
              <a:t>etc</a:t>
            </a:r>
            <a:endParaRPr lang="nl-NL" dirty="0"/>
          </a:p>
          <a:p>
            <a:r>
              <a:rPr lang="nl-NL" dirty="0"/>
              <a:t>Korter (15 minuten)</a:t>
            </a:r>
          </a:p>
          <a:p>
            <a:r>
              <a:rPr lang="nl-NL" dirty="0"/>
              <a:t>Overzicht van lichaam</a:t>
            </a:r>
          </a:p>
          <a:p>
            <a:r>
              <a:rPr lang="nl-NL" dirty="0"/>
              <a:t>Bloedvaten</a:t>
            </a:r>
          </a:p>
          <a:p>
            <a:r>
              <a:rPr lang="nl-NL" dirty="0"/>
              <a:t>Geen/ weinig geluid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416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5206EA-FCC4-FA29-D8C1-BFF5C0FF0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nl-NL" sz="3600">
                <a:solidFill>
                  <a:schemeClr val="tx2"/>
                </a:solidFill>
              </a:rPr>
              <a:t>MRI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4C6677-644C-2448-BDA3-A17624A64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4765949" cy="3353476"/>
          </a:xfrm>
        </p:spPr>
        <p:txBody>
          <a:bodyPr anchor="t">
            <a:normAutofit lnSpcReduction="10000"/>
          </a:bodyPr>
          <a:lstStyle/>
          <a:p>
            <a:r>
              <a:rPr lang="nl-NL" dirty="0" err="1">
                <a:solidFill>
                  <a:schemeClr val="tx2"/>
                </a:solidFill>
              </a:rPr>
              <a:t>Magnetic</a:t>
            </a:r>
            <a:r>
              <a:rPr lang="nl-NL" dirty="0">
                <a:solidFill>
                  <a:schemeClr val="tx2"/>
                </a:solidFill>
              </a:rPr>
              <a:t> </a:t>
            </a:r>
            <a:r>
              <a:rPr lang="nl-NL" dirty="0" err="1">
                <a:solidFill>
                  <a:schemeClr val="tx2"/>
                </a:solidFill>
              </a:rPr>
              <a:t>Resonance</a:t>
            </a:r>
            <a:r>
              <a:rPr lang="nl-NL" dirty="0">
                <a:solidFill>
                  <a:schemeClr val="tx2"/>
                </a:solidFill>
              </a:rPr>
              <a:t> </a:t>
            </a:r>
            <a:r>
              <a:rPr lang="nl-NL" dirty="0" err="1">
                <a:solidFill>
                  <a:schemeClr val="tx2"/>
                </a:solidFill>
              </a:rPr>
              <a:t>Imagine</a:t>
            </a:r>
            <a:endParaRPr lang="nl-NL" dirty="0">
              <a:solidFill>
                <a:schemeClr val="tx2"/>
              </a:solidFill>
            </a:endParaRPr>
          </a:p>
          <a:p>
            <a:endParaRPr lang="nl-NL" dirty="0">
              <a:solidFill>
                <a:schemeClr val="tx2"/>
              </a:solidFill>
            </a:endParaRPr>
          </a:p>
          <a:p>
            <a:r>
              <a:rPr lang="nl-NL" dirty="0" err="1">
                <a:solidFill>
                  <a:schemeClr val="tx2"/>
                </a:solidFill>
              </a:rPr>
              <a:t>Elctro</a:t>
            </a:r>
            <a:r>
              <a:rPr lang="nl-NL" dirty="0">
                <a:solidFill>
                  <a:schemeClr val="tx2"/>
                </a:solidFill>
              </a:rPr>
              <a:t>-magnetische straling</a:t>
            </a:r>
          </a:p>
          <a:p>
            <a:endParaRPr lang="nl-NL" dirty="0">
              <a:solidFill>
                <a:schemeClr val="tx2"/>
              </a:solidFill>
            </a:endParaRPr>
          </a:p>
          <a:p>
            <a:r>
              <a:rPr lang="nl-NL" dirty="0">
                <a:solidFill>
                  <a:schemeClr val="tx2"/>
                </a:solidFill>
              </a:rPr>
              <a:t>Niet ioniserend!!!</a:t>
            </a:r>
          </a:p>
          <a:p>
            <a:pPr marL="0" indent="0">
              <a:buNone/>
            </a:pPr>
            <a:endParaRPr lang="nl-NL" dirty="0">
              <a:solidFill>
                <a:schemeClr val="tx2"/>
              </a:solidFill>
            </a:endParaRPr>
          </a:p>
          <a:p>
            <a:r>
              <a:rPr lang="nl-NL" dirty="0">
                <a:solidFill>
                  <a:schemeClr val="tx2"/>
                </a:solidFill>
              </a:rPr>
              <a:t>“Soort magnetron”</a:t>
            </a:r>
          </a:p>
          <a:p>
            <a:endParaRPr lang="nl-NL" sz="1800" dirty="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Afbeelding 3">
            <a:extLst>
              <a:ext uri="{FF2B5EF4-FFF2-40B4-BE49-F238E27FC236}">
                <a16:creationId xmlns:a16="http://schemas.microsoft.com/office/drawing/2014/main" id="{8F810FB1-A52B-6548-5BF0-22CCBADE4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8392" y="2730947"/>
            <a:ext cx="4142232" cy="231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9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8849B6-66DF-F825-7DC4-DA7487CA7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/>
              <a:t>MRI = supermagneet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4DB24D7C-8F82-0C66-C23F-4CB149AA0E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4575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50762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1F7307-E236-715E-20C1-ABEE697B7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r>
              <a:rPr lang="nl-NL" dirty="0"/>
              <a:t>Wat in 3D-beeld brengen met MRI?</a:t>
            </a:r>
            <a:endParaRPr lang="nl-NL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27A7738-83C3-1A8B-5CED-726FC97BDC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59" r="14629" b="-1"/>
          <a:stretch/>
        </p:blipFill>
        <p:spPr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E0B17C-D82E-295A-B65B-83E56CAC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668776"/>
          </a:xfrm>
        </p:spPr>
        <p:txBody>
          <a:bodyPr anchor="t">
            <a:noAutofit/>
          </a:bodyPr>
          <a:lstStyle/>
          <a:p>
            <a:r>
              <a:rPr lang="nl-NL" sz="2400" dirty="0"/>
              <a:t>Organen</a:t>
            </a:r>
          </a:p>
          <a:p>
            <a:r>
              <a:rPr lang="nl-NL" sz="2400" dirty="0"/>
              <a:t>Bloedvaten</a:t>
            </a:r>
          </a:p>
          <a:p>
            <a:r>
              <a:rPr lang="nl-NL" sz="2400" dirty="0"/>
              <a:t>Botten</a:t>
            </a:r>
          </a:p>
          <a:p>
            <a:r>
              <a:rPr lang="nl-NL" sz="2400" dirty="0"/>
              <a:t>Spieren</a:t>
            </a:r>
          </a:p>
          <a:p>
            <a:r>
              <a:rPr lang="nl-NL" sz="2400" dirty="0"/>
              <a:t>Pezen</a:t>
            </a:r>
          </a:p>
          <a:p>
            <a:r>
              <a:rPr lang="nl-NL" sz="2400" dirty="0"/>
              <a:t>Zenuwen</a:t>
            </a:r>
          </a:p>
          <a:p>
            <a:r>
              <a:rPr lang="nl-NL" sz="2400" dirty="0"/>
              <a:t>Hersenen</a:t>
            </a:r>
          </a:p>
          <a:p>
            <a:r>
              <a:rPr lang="nl-NL" sz="2400" dirty="0"/>
              <a:t>Gewrichten</a:t>
            </a:r>
          </a:p>
        </p:txBody>
      </p:sp>
    </p:spTree>
    <p:extLst>
      <p:ext uri="{BB962C8B-B14F-4D97-AF65-F5344CB8AC3E}">
        <p14:creationId xmlns:p14="http://schemas.microsoft.com/office/powerpoint/2010/main" val="34622583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7819FF-4D1D-B8C2-4F04-7AC4CA32B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75488"/>
            <a:ext cx="10515600" cy="11978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>
                <a:latin typeface="+mj-lt"/>
                <a:ea typeface="+mj-ea"/>
                <a:cs typeface="+mj-cs"/>
              </a:rPr>
              <a:t>Kernspin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75488" y="585216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9C4A6A3B-D61F-3D08-2A76-E20F1E9B0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04" y="2734056"/>
            <a:ext cx="6217920" cy="2706624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23FE1B7-CB06-884D-19C1-EB245F60B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4656" y="2002536"/>
            <a:ext cx="3822192" cy="4169664"/>
          </a:xfrm>
        </p:spPr>
        <p:txBody>
          <a:bodyPr anchor="t">
            <a:normAutofit/>
          </a:bodyPr>
          <a:lstStyle/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1225960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7">
            <a:extLst>
              <a:ext uri="{FF2B5EF4-FFF2-40B4-BE49-F238E27FC236}">
                <a16:creationId xmlns:a16="http://schemas.microsoft.com/office/drawing/2014/main" id="{72D05657-94EE-4B2D-BC1B-A1D065063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19">
            <a:extLst>
              <a:ext uri="{FF2B5EF4-FFF2-40B4-BE49-F238E27FC236}">
                <a16:creationId xmlns:a16="http://schemas.microsoft.com/office/drawing/2014/main" id="{7586665A-47B3-4AEE-BC94-15D89FF70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5099" y="486184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650D2E-B2BA-A4C8-FB2C-1C0CE42FD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4542" y="486184"/>
            <a:ext cx="736399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err="1"/>
              <a:t>Waterstof</a:t>
            </a:r>
            <a:r>
              <a:rPr lang="en-US"/>
              <a:t> </a:t>
            </a:r>
            <a:r>
              <a:rPr lang="en-US" err="1"/>
              <a:t>atoom</a:t>
            </a:r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C3B40BA-C2EC-EF81-F79D-40E4210C2F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38" r="19762" b="1"/>
          <a:stretch/>
        </p:blipFill>
        <p:spPr>
          <a:xfrm>
            <a:off x="581526" y="258142"/>
            <a:ext cx="3118718" cy="3118718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DC393698-D259-9F7A-EA15-530C09D517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581526" y="3486449"/>
            <a:ext cx="3118718" cy="3118718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85E7D7-DD55-A199-151A-17B329915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4542" y="1946684"/>
            <a:ext cx="7363990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Waterstof</a:t>
            </a:r>
            <a:r>
              <a:rPr lang="en-US" dirty="0"/>
              <a:t> % </a:t>
            </a:r>
            <a:r>
              <a:rPr lang="en-US" dirty="0" err="1"/>
              <a:t>wisselt</a:t>
            </a:r>
            <a:r>
              <a:rPr lang="en-US" dirty="0"/>
              <a:t> per </a:t>
            </a:r>
            <a:r>
              <a:rPr lang="en-US" dirty="0" err="1"/>
              <a:t>weefsel</a:t>
            </a:r>
            <a:endParaRPr lang="en-US" dirty="0"/>
          </a:p>
          <a:p>
            <a:endParaRPr lang="en-US" dirty="0"/>
          </a:p>
          <a:p>
            <a:r>
              <a:rPr lang="en-US" dirty="0"/>
              <a:t>Zo </a:t>
            </a:r>
            <a:r>
              <a:rPr lang="en-US" dirty="0" err="1"/>
              <a:t>onderscheiden</a:t>
            </a:r>
            <a:r>
              <a:rPr lang="en-US" dirty="0"/>
              <a:t> we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weefsels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Soms</a:t>
            </a:r>
            <a:r>
              <a:rPr lang="en-US" dirty="0"/>
              <a:t> contrastmiddelen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beter</a:t>
            </a:r>
            <a:r>
              <a:rPr lang="en-US" dirty="0"/>
              <a:t> </a:t>
            </a:r>
            <a:r>
              <a:rPr lang="en-US" dirty="0" err="1"/>
              <a:t>beeld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28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516A6D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EF6719-94C1-5CFC-D6B1-A83AAD547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FF"/>
                </a:solidFill>
              </a:rPr>
              <a:t>CT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F5D78E0-4E4E-E3AC-A988-C1F6937662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13" r="7194"/>
          <a:stretch/>
        </p:blipFill>
        <p:spPr>
          <a:xfrm>
            <a:off x="327547" y="2454903"/>
            <a:ext cx="7058306" cy="408025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76B3A8-F887-8E7B-70DD-C2CC77541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nl-NL" sz="2000" dirty="0">
                <a:solidFill>
                  <a:srgbClr val="FFFFFF"/>
                </a:solidFill>
              </a:rPr>
              <a:t>Röntgenstralingsbelasting hoog!!!!!</a:t>
            </a:r>
          </a:p>
          <a:p>
            <a:pPr lvl="1"/>
            <a:r>
              <a:rPr lang="nl-NL" sz="1600" dirty="0">
                <a:solidFill>
                  <a:srgbClr val="FFFFFF"/>
                </a:solidFill>
              </a:rPr>
              <a:t>Hoofd 2 </a:t>
            </a:r>
            <a:r>
              <a:rPr lang="nl-NL" sz="1600" dirty="0" err="1">
                <a:solidFill>
                  <a:srgbClr val="FFFFFF"/>
                </a:solidFill>
              </a:rPr>
              <a:t>mSv</a:t>
            </a:r>
            <a:endParaRPr lang="nl-NL" sz="1600" dirty="0">
              <a:solidFill>
                <a:srgbClr val="FFFFFF"/>
              </a:solidFill>
            </a:endParaRPr>
          </a:p>
          <a:p>
            <a:pPr lvl="1"/>
            <a:r>
              <a:rPr lang="nl-NL" sz="1600" dirty="0">
                <a:solidFill>
                  <a:srgbClr val="FFFFFF"/>
                </a:solidFill>
              </a:rPr>
              <a:t>Borstkas 10 </a:t>
            </a:r>
            <a:r>
              <a:rPr lang="nl-NL" sz="1600" dirty="0" err="1">
                <a:solidFill>
                  <a:srgbClr val="FFFFFF"/>
                </a:solidFill>
              </a:rPr>
              <a:t>mSv</a:t>
            </a:r>
            <a:endParaRPr lang="nl-NL" sz="1600" dirty="0">
              <a:solidFill>
                <a:srgbClr val="FFFFFF"/>
              </a:solidFill>
            </a:endParaRPr>
          </a:p>
          <a:p>
            <a:pPr lvl="1"/>
            <a:r>
              <a:rPr lang="nl-NL" sz="1600" dirty="0">
                <a:solidFill>
                  <a:srgbClr val="FFFFFF"/>
                </a:solidFill>
              </a:rPr>
              <a:t>Heup 15 </a:t>
            </a:r>
            <a:r>
              <a:rPr lang="nl-NL" sz="1600" dirty="0" err="1">
                <a:solidFill>
                  <a:srgbClr val="FFFFFF"/>
                </a:solidFill>
              </a:rPr>
              <a:t>mSv</a:t>
            </a:r>
            <a:endParaRPr lang="nl-NL" sz="1600" dirty="0">
              <a:solidFill>
                <a:srgbClr val="FFFFFF"/>
              </a:solidFill>
            </a:endParaRPr>
          </a:p>
          <a:p>
            <a:r>
              <a:rPr lang="nl-NL" sz="2000" dirty="0">
                <a:solidFill>
                  <a:srgbClr val="FFFFFF"/>
                </a:solidFill>
              </a:rPr>
              <a:t>3D beeld</a:t>
            </a:r>
          </a:p>
          <a:p>
            <a:endParaRPr lang="nl-NL" sz="2000" dirty="0">
              <a:solidFill>
                <a:srgbClr val="FFFFFF"/>
              </a:solidFill>
            </a:endParaRPr>
          </a:p>
          <a:p>
            <a:r>
              <a:rPr lang="nl-NL" sz="2000" dirty="0">
                <a:solidFill>
                  <a:srgbClr val="FFFFFF"/>
                </a:solidFill>
              </a:rPr>
              <a:t>Soms contrastmiddel</a:t>
            </a:r>
          </a:p>
          <a:p>
            <a:endParaRPr lang="nl-NL" sz="2000" dirty="0">
              <a:solidFill>
                <a:srgbClr val="FFFFFF"/>
              </a:solidFill>
            </a:endParaRPr>
          </a:p>
          <a:p>
            <a:r>
              <a:rPr lang="nl-NL" sz="2000" dirty="0">
                <a:solidFill>
                  <a:srgbClr val="FFFFFF"/>
                </a:solidFill>
              </a:rPr>
              <a:t>Bloedvaten, Herseninfarcten</a:t>
            </a:r>
          </a:p>
          <a:p>
            <a:r>
              <a:rPr lang="nl-NL" sz="2000" dirty="0">
                <a:solidFill>
                  <a:srgbClr val="FFFFFF"/>
                </a:solidFill>
              </a:rPr>
              <a:t>Tumoren, botbreuken ....</a:t>
            </a:r>
          </a:p>
          <a:p>
            <a:endParaRPr lang="nl-NL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088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1475BD-CBD6-D235-6CE1-C1464D216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396289"/>
            <a:ext cx="6387102" cy="1325563"/>
          </a:xfrm>
        </p:spPr>
        <p:txBody>
          <a:bodyPr>
            <a:normAutofit/>
          </a:bodyPr>
          <a:lstStyle/>
          <a:p>
            <a:r>
              <a:rPr lang="nl-NL" dirty="0"/>
              <a:t>Scintigrafie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CE2E9FD-4953-E02A-43FF-4255D864A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2" y="2871982"/>
            <a:ext cx="6382657" cy="3181684"/>
          </a:xfrm>
        </p:spPr>
        <p:txBody>
          <a:bodyPr anchor="t">
            <a:normAutofit/>
          </a:bodyPr>
          <a:lstStyle/>
          <a:p>
            <a:r>
              <a:rPr lang="en-US" sz="1500" dirty="0" err="1"/>
              <a:t>Radioactieve</a:t>
            </a:r>
            <a:r>
              <a:rPr lang="en-US" sz="1500" dirty="0"/>
              <a:t> </a:t>
            </a:r>
            <a:r>
              <a:rPr lang="en-US" sz="1500" dirty="0" err="1"/>
              <a:t>middelen</a:t>
            </a:r>
            <a:endParaRPr lang="en-US" sz="1500" dirty="0"/>
          </a:p>
          <a:p>
            <a:pPr lvl="1"/>
            <a:r>
              <a:rPr lang="en-US" sz="1500" dirty="0"/>
              <a:t>IV</a:t>
            </a:r>
          </a:p>
          <a:p>
            <a:pPr lvl="1"/>
            <a:r>
              <a:rPr lang="en-US" sz="1500" dirty="0"/>
              <a:t>Per Os</a:t>
            </a:r>
          </a:p>
          <a:p>
            <a:pPr lvl="1"/>
            <a:r>
              <a:rPr lang="en-US" sz="1500" dirty="0" err="1"/>
              <a:t>Inhalatie</a:t>
            </a:r>
            <a:endParaRPr lang="en-US" sz="1500" dirty="0"/>
          </a:p>
          <a:p>
            <a:r>
              <a:rPr lang="en-US" sz="1500" dirty="0" err="1"/>
              <a:t>Aflezen</a:t>
            </a:r>
            <a:r>
              <a:rPr lang="en-US" sz="1500" dirty="0"/>
              <a:t> met Gamma camera</a:t>
            </a:r>
          </a:p>
          <a:p>
            <a:r>
              <a:rPr lang="en-US" sz="1500" dirty="0"/>
              <a:t>24 </a:t>
            </a:r>
            <a:r>
              <a:rPr lang="en-US" sz="1500" dirty="0" err="1"/>
              <a:t>uur</a:t>
            </a:r>
            <a:r>
              <a:rPr lang="en-US" sz="1500" dirty="0"/>
              <a:t> </a:t>
            </a:r>
            <a:r>
              <a:rPr lang="en-US" sz="1500" dirty="0" err="1"/>
              <a:t>radioactief</a:t>
            </a:r>
            <a:r>
              <a:rPr lang="en-US" sz="1500" dirty="0"/>
              <a:t> (via urine </a:t>
            </a:r>
            <a:r>
              <a:rPr lang="en-US" sz="1500" dirty="0" err="1"/>
              <a:t>uitscheiding</a:t>
            </a:r>
            <a:r>
              <a:rPr lang="en-US" sz="1500" dirty="0"/>
              <a:t>)</a:t>
            </a:r>
          </a:p>
          <a:p>
            <a:r>
              <a:rPr lang="en-US" sz="1500" dirty="0" err="1"/>
              <a:t>Opname</a:t>
            </a:r>
            <a:r>
              <a:rPr lang="en-US" sz="1500" dirty="0"/>
              <a:t> </a:t>
            </a:r>
            <a:r>
              <a:rPr lang="en-US" sz="1500" dirty="0" err="1"/>
              <a:t>radioactief</a:t>
            </a:r>
            <a:r>
              <a:rPr lang="en-US" sz="1500" dirty="0"/>
              <a:t> material per </a:t>
            </a:r>
            <a:r>
              <a:rPr lang="en-US" sz="1500" dirty="0" err="1"/>
              <a:t>weefsel</a:t>
            </a:r>
            <a:r>
              <a:rPr lang="en-US" sz="1500" dirty="0"/>
              <a:t> </a:t>
            </a:r>
            <a:r>
              <a:rPr lang="en-US" sz="1500" dirty="0" err="1"/>
              <a:t>verschillend</a:t>
            </a:r>
            <a:endParaRPr lang="en-US" sz="1500" dirty="0"/>
          </a:p>
          <a:p>
            <a:pPr lvl="1"/>
            <a:r>
              <a:rPr lang="en-US" sz="1500" dirty="0" err="1"/>
              <a:t>Schildklier</a:t>
            </a:r>
            <a:r>
              <a:rPr lang="en-US" sz="1500" dirty="0"/>
              <a:t> 45 minute</a:t>
            </a:r>
          </a:p>
          <a:p>
            <a:pPr lvl="1"/>
            <a:r>
              <a:rPr lang="en-US" sz="1500" dirty="0" err="1"/>
              <a:t>Botten</a:t>
            </a:r>
            <a:r>
              <a:rPr lang="en-US" sz="1500" dirty="0"/>
              <a:t> 2-4 </a:t>
            </a:r>
            <a:r>
              <a:rPr lang="en-US" sz="1500" dirty="0" err="1"/>
              <a:t>uur</a:t>
            </a:r>
            <a:endParaRPr lang="en-US" sz="1500" dirty="0"/>
          </a:p>
          <a:p>
            <a:pPr lvl="1"/>
            <a:r>
              <a:rPr lang="en-US" sz="1500" dirty="0"/>
              <a:t>Hart direct</a:t>
            </a:r>
          </a:p>
          <a:p>
            <a:endParaRPr lang="en-US" sz="1500" dirty="0"/>
          </a:p>
        </p:txBody>
      </p:sp>
      <p:sp>
        <p:nvSpPr>
          <p:cNvPr id="36" name="Freeform: Shape 31">
            <a:extLst>
              <a:ext uri="{FF2B5EF4-FFF2-40B4-BE49-F238E27FC236}">
                <a16:creationId xmlns:a16="http://schemas.microsoft.com/office/drawing/2014/main" id="{2C6A2225-94AF-4BC4-98F4-77746E7B1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5108" y="1"/>
            <a:ext cx="4666892" cy="3612937"/>
          </a:xfrm>
          <a:custGeom>
            <a:avLst/>
            <a:gdLst>
              <a:gd name="connsiteX0" fmla="*/ 192227 w 4666892"/>
              <a:gd name="connsiteY0" fmla="*/ 0 h 3612937"/>
              <a:gd name="connsiteX1" fmla="*/ 4666892 w 4666892"/>
              <a:gd name="connsiteY1" fmla="*/ 0 h 3612937"/>
              <a:gd name="connsiteX2" fmla="*/ 4666892 w 4666892"/>
              <a:gd name="connsiteY2" fmla="*/ 2643684 h 3612937"/>
              <a:gd name="connsiteX3" fmla="*/ 4657487 w 4666892"/>
              <a:gd name="connsiteY3" fmla="*/ 2656262 h 3612937"/>
              <a:gd name="connsiteX4" fmla="*/ 2628900 w 4666892"/>
              <a:gd name="connsiteY4" fmla="*/ 3612937 h 3612937"/>
              <a:gd name="connsiteX5" fmla="*/ 0 w 4666892"/>
              <a:gd name="connsiteY5" fmla="*/ 984037 h 3612937"/>
              <a:gd name="connsiteX6" fmla="*/ 118190 w 4666892"/>
              <a:gd name="connsiteY6" fmla="*/ 202283 h 361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6892" h="3612937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36064C67-EE8C-9F0A-92E1-6ADA90A6E8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06" b="-2"/>
          <a:stretch/>
        </p:blipFill>
        <p:spPr>
          <a:xfrm>
            <a:off x="7689829" y="10"/>
            <a:ext cx="4502173" cy="3448209"/>
          </a:xfrm>
          <a:custGeom>
            <a:avLst/>
            <a:gdLst/>
            <a:ahLst/>
            <a:cxnLst/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sp>
        <p:nvSpPr>
          <p:cNvPr id="37" name="Freeform: Shape 33">
            <a:extLst>
              <a:ext uri="{FF2B5EF4-FFF2-40B4-BE49-F238E27FC236}">
                <a16:creationId xmlns:a16="http://schemas.microsoft.com/office/drawing/2014/main" id="{648F5915-2CE1-4F74-88C5-D4366893D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4737" y="3918051"/>
            <a:ext cx="3587263" cy="2939948"/>
          </a:xfrm>
          <a:custGeom>
            <a:avLst/>
            <a:gdLst>
              <a:gd name="connsiteX0" fmla="*/ 2070613 w 3587263"/>
              <a:gd name="connsiteY0" fmla="*/ 0 h 2939948"/>
              <a:gd name="connsiteX1" fmla="*/ 3534758 w 3587263"/>
              <a:gd name="connsiteY1" fmla="*/ 606469 h 2939948"/>
              <a:gd name="connsiteX2" fmla="*/ 3587263 w 3587263"/>
              <a:gd name="connsiteY2" fmla="*/ 664240 h 2939948"/>
              <a:gd name="connsiteX3" fmla="*/ 3587263 w 3587263"/>
              <a:gd name="connsiteY3" fmla="*/ 2939948 h 2939948"/>
              <a:gd name="connsiteX4" fmla="*/ 193241 w 3587263"/>
              <a:gd name="connsiteY4" fmla="*/ 2939948 h 2939948"/>
              <a:gd name="connsiteX5" fmla="*/ 162719 w 3587263"/>
              <a:gd name="connsiteY5" fmla="*/ 2876589 h 2939948"/>
              <a:gd name="connsiteX6" fmla="*/ 0 w 3587263"/>
              <a:gd name="connsiteY6" fmla="*/ 2070613 h 2939948"/>
              <a:gd name="connsiteX7" fmla="*/ 2070613 w 3587263"/>
              <a:gd name="connsiteY7" fmla="*/ 0 h 2939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7263" h="2939948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E105C82-12F4-E4CB-025E-2B76CABF70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0390" r="1" b="5649"/>
          <a:stretch/>
        </p:blipFill>
        <p:spPr>
          <a:xfrm>
            <a:off x="8768827" y="4082141"/>
            <a:ext cx="3423175" cy="2775859"/>
          </a:xfrm>
          <a:custGeom>
            <a:avLst/>
            <a:gdLst/>
            <a:ahLst/>
            <a:cxnLst/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07450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08838DC-FFB6-774D-282A-391E4D65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nl-NL"/>
              <a:t>Scintigrafie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4AE1D1-639E-23DF-0671-DF99CBB01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nl-NL" sz="2000" dirty="0"/>
              <a:t>Skelet </a:t>
            </a:r>
          </a:p>
          <a:p>
            <a:pPr lvl="1"/>
            <a:r>
              <a:rPr lang="nl-NL" sz="2000" dirty="0"/>
              <a:t>bottumoren van 2% verandering al zichtbaar</a:t>
            </a:r>
          </a:p>
          <a:p>
            <a:r>
              <a:rPr lang="nl-NL" sz="2000" dirty="0"/>
              <a:t>Hart </a:t>
            </a:r>
          </a:p>
          <a:p>
            <a:pPr lvl="1"/>
            <a:r>
              <a:rPr lang="nl-NL" sz="2000" dirty="0"/>
              <a:t>myocard scintigrafie</a:t>
            </a:r>
          </a:p>
          <a:p>
            <a:r>
              <a:rPr lang="nl-NL" sz="2000" dirty="0" err="1"/>
              <a:t>Lnn</a:t>
            </a:r>
            <a:endParaRPr lang="nl-NL" sz="2000" dirty="0"/>
          </a:p>
          <a:p>
            <a:r>
              <a:rPr lang="nl-NL" sz="2000" dirty="0"/>
              <a:t>Nieren</a:t>
            </a:r>
          </a:p>
          <a:p>
            <a:r>
              <a:rPr lang="nl-NL" sz="2000" dirty="0"/>
              <a:t>Maag</a:t>
            </a:r>
          </a:p>
          <a:p>
            <a:r>
              <a:rPr lang="nl-NL" sz="2000" dirty="0"/>
              <a:t>Longen</a:t>
            </a:r>
          </a:p>
          <a:p>
            <a:r>
              <a:rPr lang="nl-NL" sz="2000" dirty="0"/>
              <a:t>Lever</a:t>
            </a:r>
          </a:p>
          <a:p>
            <a:r>
              <a:rPr lang="nl-NL" sz="2000" dirty="0"/>
              <a:t>Milt</a:t>
            </a:r>
          </a:p>
        </p:txBody>
      </p:sp>
    </p:spTree>
    <p:extLst>
      <p:ext uri="{BB962C8B-B14F-4D97-AF65-F5344CB8AC3E}">
        <p14:creationId xmlns:p14="http://schemas.microsoft.com/office/powerpoint/2010/main" val="2350715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214</Words>
  <Application>Microsoft Office PowerPoint</Application>
  <PresentationFormat>Breedbeeld</PresentationFormat>
  <Paragraphs>86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Tw Cen MT</vt:lpstr>
      <vt:lpstr>Kantoorthema</vt:lpstr>
      <vt:lpstr>MRI/ CT/ Scintigrafie/doorlichten</vt:lpstr>
      <vt:lpstr>MRI</vt:lpstr>
      <vt:lpstr>MRI = supermagneet</vt:lpstr>
      <vt:lpstr>Wat in 3D-beeld brengen met MRI?</vt:lpstr>
      <vt:lpstr>Kernspin</vt:lpstr>
      <vt:lpstr>Waterstof atoom</vt:lpstr>
      <vt:lpstr>CT</vt:lpstr>
      <vt:lpstr>Scintigrafie</vt:lpstr>
      <vt:lpstr>Scintigrafie</vt:lpstr>
      <vt:lpstr>Doorlichten</vt:lpstr>
      <vt:lpstr>Vergelijken</vt:lpstr>
    </vt:vector>
  </TitlesOfParts>
  <Company>Zone.college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MRI/ CT/ Scintigrafie/doorlichten</dc:title>
  <dc:creator>Wieke Holtrop</dc:creator>
  <cp:lastModifiedBy>Wieke Holtrop</cp:lastModifiedBy>
  <cp:revision>2</cp:revision>
  <dcterms:created xsi:type="dcterms:W3CDTF">2023-01-30T10:22:47Z</dcterms:created>
  <dcterms:modified xsi:type="dcterms:W3CDTF">2023-01-30T14:25:25Z</dcterms:modified>
</cp:coreProperties>
</file>